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47"/>
  </p:notesMasterIdLst>
  <p:handoutMasterIdLst>
    <p:handoutMasterId r:id="rId48"/>
  </p:handoutMasterIdLst>
  <p:sldIdLst>
    <p:sldId id="256" r:id="rId5"/>
    <p:sldId id="264" r:id="rId6"/>
    <p:sldId id="301" r:id="rId7"/>
    <p:sldId id="302" r:id="rId8"/>
    <p:sldId id="303" r:id="rId9"/>
    <p:sldId id="265" r:id="rId10"/>
    <p:sldId id="258" r:id="rId11"/>
    <p:sldId id="266" r:id="rId12"/>
    <p:sldId id="267" r:id="rId13"/>
    <p:sldId id="270" r:id="rId14"/>
    <p:sldId id="269" r:id="rId15"/>
    <p:sldId id="268" r:id="rId16"/>
    <p:sldId id="271" r:id="rId17"/>
    <p:sldId id="272" r:id="rId18"/>
    <p:sldId id="273" r:id="rId19"/>
    <p:sldId id="304" r:id="rId20"/>
    <p:sldId id="274" r:id="rId21"/>
    <p:sldId id="275" r:id="rId22"/>
    <p:sldId id="306" r:id="rId23"/>
    <p:sldId id="307" r:id="rId24"/>
    <p:sldId id="276" r:id="rId25"/>
    <p:sldId id="277" r:id="rId26"/>
    <p:sldId id="284" r:id="rId27"/>
    <p:sldId id="285" r:id="rId28"/>
    <p:sldId id="281" r:id="rId29"/>
    <p:sldId id="286" r:id="rId30"/>
    <p:sldId id="287" r:id="rId31"/>
    <p:sldId id="288" r:id="rId32"/>
    <p:sldId id="297" r:id="rId33"/>
    <p:sldId id="280" r:id="rId34"/>
    <p:sldId id="299" r:id="rId35"/>
    <p:sldId id="279" r:id="rId36"/>
    <p:sldId id="278" r:id="rId37"/>
    <p:sldId id="289" r:id="rId38"/>
    <p:sldId id="282" r:id="rId39"/>
    <p:sldId id="283" r:id="rId40"/>
    <p:sldId id="296" r:id="rId41"/>
    <p:sldId id="300" r:id="rId42"/>
    <p:sldId id="290" r:id="rId43"/>
    <p:sldId id="291" r:id="rId44"/>
    <p:sldId id="292" r:id="rId45"/>
    <p:sldId id="293" r:id="rId4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B85766F-5EC0-4797-B4D1-777FCB005B11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2B4B5EC-152C-4627-80C0-63B10D5574EF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slugi.wz.uw.edu.pl/vdi/horizon/" TargetMode="External"/><Relationship Id="rId2" Type="http://schemas.openxmlformats.org/officeDocument/2006/relationships/hyperlink" Target="https://euslugi.wz.uw.edu.pl/vdi/brows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slugi.wz.uw.edu.pl/vdi/mobil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C129D12-07EC-42A4-BE10-1B84750B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0" y="4289778"/>
            <a:ext cx="9912355" cy="834242"/>
          </a:xfrm>
        </p:spPr>
        <p:txBody>
          <a:bodyPr anchor="b">
            <a:normAutofit/>
          </a:bodyPr>
          <a:lstStyle/>
          <a:p>
            <a:pPr algn="ctr"/>
            <a:r>
              <a:rPr lang="pl-PL" dirty="0"/>
              <a:t>Word i Excel UW 202</a:t>
            </a:r>
            <a:r>
              <a:rPr lang="en-US" dirty="0"/>
              <a:t>2</a:t>
            </a:r>
            <a:endParaRPr lang="pl-PL" dirty="0"/>
          </a:p>
        </p:txBody>
      </p:sp>
      <p:pic>
        <p:nvPicPr>
          <p:cNvPr id="7" name="Obraz 6" descr="Obraz zawierający woda&#10;&#10;Opis wygenerowany automatycznie">
            <a:extLst>
              <a:ext uri="{FF2B5EF4-FFF2-40B4-BE49-F238E27FC236}">
                <a16:creationId xmlns:a16="http://schemas.microsoft.com/office/drawing/2014/main" id="{4543896E-DFB5-497F-9471-32AA747D9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69" r="-1" b="13333"/>
          <a:stretch/>
        </p:blipFill>
        <p:spPr>
          <a:xfrm>
            <a:off x="1141411" y="606426"/>
            <a:ext cx="8916989" cy="2968425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5124019"/>
            <a:ext cx="9910859" cy="99300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dr Alicja Fandrejewska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03C4B1-10FF-4B11-BB14-9642280B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Forma zajęć: zajęcia stacjonarne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DE3A45-F57E-4BDD-9C4A-0AD4663E6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Zajęcia odbywają się w trybie stacjonarnym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przypadku decyzji Władz Uczelni w trybie  synchronicznym - w czasie rzeczywistym z możliwością zadawania pytań przez platformę elektroniczną). Narzędzia informatyczne wykorzystywane do prowadzenia zajęć: platforma Zoom oraz platforma </a:t>
            </a:r>
            <a:r>
              <a:rPr lang="pl-PL" dirty="0" err="1"/>
              <a:t>eNauka</a:t>
            </a:r>
            <a:r>
              <a:rPr lang="pl-PL" dirty="0"/>
              <a:t> (WZ UW). VDI – zdalny pulpit.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Metody: Ćwiczenia, przykłady z praktyki, interaktywne wyjaśnienie kluczowych pojęć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622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65231B-4348-4DF4-8A11-961FF102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52384"/>
            <a:ext cx="10549466" cy="1478570"/>
          </a:xfrm>
        </p:spPr>
        <p:txBody>
          <a:bodyPr/>
          <a:lstStyle/>
          <a:p>
            <a:pPr algn="ctr"/>
            <a:r>
              <a:rPr lang="pl-PL" dirty="0"/>
              <a:t>Zaliczenia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160827-1FFC-4E76-B13C-8487AACEA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Końcową formą zaliczenia są </a:t>
            </a:r>
            <a:r>
              <a:rPr lang="pl-PL" b="1" dirty="0"/>
              <a:t>dwa kolokwia praktyczne </a:t>
            </a:r>
            <a:r>
              <a:rPr lang="pl-PL" dirty="0"/>
              <a:t>polegające na wykonaniu zestawu zadań za pomocą </a:t>
            </a:r>
            <a:r>
              <a:rPr lang="pl-PL" b="1" dirty="0"/>
              <a:t>edytora tekstu Microsoft Word </a:t>
            </a:r>
            <a:r>
              <a:rPr lang="pl-PL" dirty="0"/>
              <a:t>oraz </a:t>
            </a:r>
            <a:r>
              <a:rPr lang="pl-PL" b="1" dirty="0"/>
              <a:t>arkusza kalkulacyjnego Microsoft Excel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57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E667E9-5722-4A54-9884-DB8BE4AF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0015"/>
          </a:xfrm>
        </p:spPr>
        <p:txBody>
          <a:bodyPr/>
          <a:lstStyle/>
          <a:p>
            <a:pPr algn="ctr"/>
            <a:r>
              <a:rPr lang="pl-PL" dirty="0"/>
              <a:t>Ocena Końcowa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9C3A4E-7AE6-4F95-85E7-A63BCCA7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8533"/>
            <a:ext cx="10531299" cy="4402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Na ocenę końcową składa się: </a:t>
            </a:r>
            <a:r>
              <a:rPr lang="pl-PL" b="1" dirty="0"/>
              <a:t>30% ocena z zaliczenia edytora tekstu, 70% ocena z arkusza kalkulacyjnego</a:t>
            </a:r>
            <a:r>
              <a:rPr lang="pl-PL" dirty="0"/>
              <a:t>. Zaliczenie będzie się odbywało zdalnie na platformie </a:t>
            </a:r>
            <a:r>
              <a:rPr lang="pl-PL" b="1" dirty="0"/>
              <a:t>e-Nauka</a:t>
            </a:r>
            <a:r>
              <a:rPr lang="pl-PL" dirty="0"/>
              <a:t>. Ocenie podlega </a:t>
            </a:r>
            <a:r>
              <a:rPr lang="pl-PL" b="1" dirty="0"/>
              <a:t>wypełnianie formularzy oraz przesyłanie pliku przez </a:t>
            </a:r>
            <a:r>
              <a:rPr lang="pl-PL" b="1" dirty="0" err="1"/>
              <a:t>eNaukę</a:t>
            </a:r>
            <a:r>
              <a:rPr lang="pl-PL" dirty="0"/>
              <a:t>, wymagane jest </a:t>
            </a:r>
            <a:r>
              <a:rPr lang="pl-PL" b="1" dirty="0"/>
              <a:t>aktywne konto studenckie w infrastrukturze informatycznej Wydziału Zarządzania UW.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Do uzyskania zaliczenia przedmiotu należy uzyskać </a:t>
            </a:r>
            <a:r>
              <a:rPr lang="pl-PL" b="1" dirty="0"/>
              <a:t>minimum 51% </a:t>
            </a:r>
            <a:r>
              <a:rPr lang="pl-PL" dirty="0"/>
              <a:t>z każdego z kolokwiów cząstkowych. Skala ocen: DST (51%-60%), DST Plus (61%-70%), DB (71%-80%), DB Plus (81%-90%), BDB (91%-100%)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84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9D68AB-BE2A-4DAB-A020-5DC2C72A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4504"/>
          </a:xfrm>
        </p:spPr>
        <p:txBody>
          <a:bodyPr/>
          <a:lstStyle/>
          <a:p>
            <a:pPr algn="ctr"/>
            <a:r>
              <a:rPr lang="pl-PL" dirty="0"/>
              <a:t>Literatura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1FBBE8-F771-4500-BBFB-6A4D76AA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44978"/>
            <a:ext cx="9905999" cy="50912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u="sng" dirty="0"/>
              <a:t>Podstawowa pozycja:</a:t>
            </a:r>
          </a:p>
          <a:p>
            <a:r>
              <a:rPr lang="pl-PL" dirty="0"/>
              <a:t>Kowalczyk G., Word 2010 PL. Kurs (ebook), Helion, Gliwice, 2013</a:t>
            </a:r>
          </a:p>
          <a:p>
            <a:r>
              <a:rPr lang="pl-PL" dirty="0"/>
              <a:t>Masłowski K., Excel 2010 PL. Ćwiczenia praktyczne (ebook), Helion, Gliwice, 2011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u="sng" dirty="0"/>
              <a:t>Literatura uzupełniająca:</a:t>
            </a:r>
          </a:p>
          <a:p>
            <a:r>
              <a:rPr lang="pl-PL" dirty="0"/>
              <a:t>Węglarz W., Żarowska-Mazur A., Excel 2010. Praktyczny kurs (ebook), Warszawa, 2012, Wydawnictwo Naukowe PWN</a:t>
            </a:r>
          </a:p>
          <a:p>
            <a:r>
              <a:rPr lang="pl-PL" dirty="0"/>
              <a:t>Cox J., Lambert J., Microsoft Word 2010 Step by Step 1st Edition, Kindle Edition (ebook), 2010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300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A0D677-516F-42AF-872B-A079F7917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2593"/>
          </a:xfrm>
        </p:spPr>
        <p:txBody>
          <a:bodyPr/>
          <a:lstStyle/>
          <a:p>
            <a:pPr algn="ctr"/>
            <a:r>
              <a:rPr lang="pl-PL" dirty="0"/>
              <a:t>Zadania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58C88D-DFCF-46D8-B5B2-9BACB35730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u="sng" dirty="0"/>
              <a:t>Word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Plik txt w tekstem wysyłany przed zajęciami/na początku zajęć (tekst bez formatowania)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Wygląd docelowego dokumentu (</a:t>
            </a:r>
            <a:r>
              <a:rPr lang="pl-PL" dirty="0" err="1"/>
              <a:t>png</a:t>
            </a:r>
            <a:r>
              <a:rPr lang="pl-PL" dirty="0"/>
              <a:t>/jpg)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Zadania do wykonania (instrukcje)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4ABD9F-3494-476E-B665-EFF027824A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u="sng" dirty="0"/>
              <a:t>Excel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Wstępnie wypełniony arkusz kalkulacyjny (dane, wartości, etykiety i opisy)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Treści i wartości przygotowane w dokumencie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Zadania z poleceniami, ew. wygląd docelowego dokumentu w przypadku wykresów.</a:t>
            </a:r>
          </a:p>
        </p:txBody>
      </p:sp>
    </p:spTree>
    <p:extLst>
      <p:ext uri="{BB962C8B-B14F-4D97-AF65-F5344CB8AC3E}">
        <p14:creationId xmlns:p14="http://schemas.microsoft.com/office/powerpoint/2010/main" val="46390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34C91A-B51B-4466-B7D3-D048DA68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 domowe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BA7E83-2106-4333-84C4-1DAEDA6CD8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Wysyłane z konta uczelnianego, zgodnie z poleceniem zawartym w zadaniu. </a:t>
            </a:r>
          </a:p>
          <a:p>
            <a:r>
              <a:rPr lang="pl-PL" dirty="0"/>
              <a:t>Dokument powinien być właściwie opisany: imię + nazwisko, grupa, rok, numer indeksu, numer zadania.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9FB700-5D9D-43EC-BEB4-8DF0DE7F0C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Proszę przesyłać zadania we wskazanych terminach.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719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7B5552-F5E5-4443-ACE2-8BE117F0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anchor="ctr">
            <a:normAutofit/>
          </a:bodyPr>
          <a:lstStyle/>
          <a:p>
            <a:r>
              <a:rPr lang="pl-PL"/>
              <a:t>Word </a:t>
            </a:r>
          </a:p>
        </p:txBody>
      </p:sp>
      <p:pic>
        <p:nvPicPr>
          <p:cNvPr id="8" name="Symbol zastępczy zawartości 7" descr="Obraz zawierający tekst, sprzęt elektroniczny&#10;&#10;Opis wygenerowany automatycznie">
            <a:extLst>
              <a:ext uri="{FF2B5EF4-FFF2-40B4-BE49-F238E27FC236}">
                <a16:creationId xmlns:a16="http://schemas.microsoft.com/office/drawing/2014/main" id="{DA61CB6E-666E-44A1-B5A5-F6057C276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63" b="27027"/>
          <a:stretch/>
        </p:blipFill>
        <p:spPr>
          <a:xfrm>
            <a:off x="1141412" y="2249487"/>
            <a:ext cx="9905999" cy="3541714"/>
          </a:xfrm>
          <a:noFill/>
        </p:spPr>
      </p:pic>
    </p:spTree>
    <p:extLst>
      <p:ext uri="{BB962C8B-B14F-4D97-AF65-F5344CB8AC3E}">
        <p14:creationId xmlns:p14="http://schemas.microsoft.com/office/powerpoint/2010/main" val="372091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92331C-AEC7-40F3-BA6F-888F9E7F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70015"/>
          </a:xfrm>
        </p:spPr>
        <p:txBody>
          <a:bodyPr/>
          <a:lstStyle/>
          <a:p>
            <a:r>
              <a:rPr lang="pl-PL" dirty="0"/>
              <a:t>Przykładowe Ćwiczenia:</a:t>
            </a:r>
          </a:p>
        </p:txBody>
      </p:sp>
      <p:pic>
        <p:nvPicPr>
          <p:cNvPr id="7" name="Symbol zastępczy zawartości 6" descr="Obraz zawierający tekst&#10;&#10;Opis wygenerowany automatycznie">
            <a:extLst>
              <a:ext uri="{FF2B5EF4-FFF2-40B4-BE49-F238E27FC236}">
                <a16:creationId xmlns:a16="http://schemas.microsoft.com/office/drawing/2014/main" id="{4A21C8F0-AD18-4836-BDEC-A621516182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785" y="1580444"/>
            <a:ext cx="11033383" cy="4842934"/>
          </a:xfrm>
        </p:spPr>
      </p:pic>
    </p:spTree>
    <p:extLst>
      <p:ext uri="{BB962C8B-B14F-4D97-AF65-F5344CB8AC3E}">
        <p14:creationId xmlns:p14="http://schemas.microsoft.com/office/powerpoint/2010/main" val="84359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88F05B-E48F-4514-A48F-1FB156B7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 z instrukcją</a:t>
            </a:r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DE7ECC7E-EA0A-43F3-91FD-32D10CB432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2" y="1699117"/>
            <a:ext cx="9771951" cy="4540365"/>
          </a:xfrm>
        </p:spPr>
      </p:pic>
    </p:spTree>
    <p:extLst>
      <p:ext uri="{BB962C8B-B14F-4D97-AF65-F5344CB8AC3E}">
        <p14:creationId xmlns:p14="http://schemas.microsoft.com/office/powerpoint/2010/main" val="348403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F027860-5A82-4025-BDE1-1A14606C4E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8419" y="2572994"/>
            <a:ext cx="10407281" cy="2776632"/>
          </a:xfrm>
        </p:spPr>
      </p:pic>
    </p:spTree>
    <p:extLst>
      <p:ext uri="{BB962C8B-B14F-4D97-AF65-F5344CB8AC3E}">
        <p14:creationId xmlns:p14="http://schemas.microsoft.com/office/powerpoint/2010/main" val="316210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F72654-E859-4916-8539-6702F566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9900704" cy="809296"/>
          </a:xfrm>
        </p:spPr>
        <p:txBody>
          <a:bodyPr anchor="b">
            <a:normAutofit/>
          </a:bodyPr>
          <a:lstStyle/>
          <a:p>
            <a:r>
              <a:rPr lang="pl-PL" dirty="0"/>
              <a:t>	Laboratorium komputerowe </a:t>
            </a:r>
          </a:p>
        </p:txBody>
      </p:sp>
      <p:pic>
        <p:nvPicPr>
          <p:cNvPr id="5" name="Obraz 4" descr="Obraz zawierający osoba, zewnętrzne, podłoże, sport&#10;&#10;Opis wygenerowany automatycznie">
            <a:extLst>
              <a:ext uri="{FF2B5EF4-FFF2-40B4-BE49-F238E27FC236}">
                <a16:creationId xmlns:a16="http://schemas.microsoft.com/office/drawing/2014/main" id="{6EA41466-0355-4A1C-96CC-B993A3C0C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55" b="-1"/>
          <a:stretch/>
        </p:blipFill>
        <p:spPr>
          <a:xfrm>
            <a:off x="9228057" y="4130566"/>
            <a:ext cx="2087365" cy="1841937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4C8FB6-0191-4EA4-9F25-17C2021D9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4" y="2249486"/>
            <a:ext cx="7224785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Ćwiczenia: 30 godz. </a:t>
            </a:r>
          </a:p>
          <a:p>
            <a:pPr marL="0" indent="0">
              <a:buNone/>
            </a:pPr>
            <a:r>
              <a:rPr lang="pl-PL" sz="2000" dirty="0"/>
              <a:t>Zajęcia stacjonarne: dostęp/logowanie na komputerze stacjonarnym i/lub zdalnym pulpicie VDI można uzyskać dopiero po ukończeniu kursu wstępnego na platformie </a:t>
            </a:r>
            <a:r>
              <a:rPr lang="pl-PL" sz="2000" dirty="0" err="1"/>
              <a:t>eNauka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r>
              <a:rPr lang="pl-PL" sz="2000" dirty="0"/>
              <a:t>Logowanie za pomocą numeru indeksu i hasła.</a:t>
            </a:r>
          </a:p>
          <a:p>
            <a:pPr marL="0" indent="0">
              <a:buNone/>
            </a:pPr>
            <a:r>
              <a:rPr lang="pl-PL" sz="2000" dirty="0"/>
              <a:t>Komunikacja przez USOS mail i z adresu w domenie wz.uw.edu.pl</a:t>
            </a:r>
          </a:p>
          <a:p>
            <a:pPr marL="0" indent="0">
              <a:buNone/>
            </a:pPr>
            <a:r>
              <a:rPr lang="pl-PL" sz="2000" dirty="0"/>
              <a:t>Ośrodek Komputerowy kontakt: ok@wz.uw.edu.pl</a:t>
            </a:r>
          </a:p>
        </p:txBody>
      </p:sp>
    </p:spTree>
    <p:extLst>
      <p:ext uri="{BB962C8B-B14F-4D97-AF65-F5344CB8AC3E}">
        <p14:creationId xmlns:p14="http://schemas.microsoft.com/office/powerpoint/2010/main" val="1006057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FC1D177-A874-4F51-B46B-86F8AD57AB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109" y="2009774"/>
            <a:ext cx="11042737" cy="2543175"/>
          </a:xfrm>
        </p:spPr>
      </p:pic>
    </p:spTree>
    <p:extLst>
      <p:ext uri="{BB962C8B-B14F-4D97-AF65-F5344CB8AC3E}">
        <p14:creationId xmlns:p14="http://schemas.microsoft.com/office/powerpoint/2010/main" val="403190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548BFA-1737-4E3A-A89A-F4F8E4C2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5" y="1682044"/>
            <a:ext cx="5135666" cy="1873956"/>
          </a:xfrm>
        </p:spPr>
        <p:txBody>
          <a:bodyPr>
            <a:normAutofit/>
          </a:bodyPr>
          <a:lstStyle/>
          <a:p>
            <a:r>
              <a:rPr lang="pl-PL" i="1" dirty="0"/>
              <a:t>Gotowy dokument</a:t>
            </a:r>
            <a:br>
              <a:rPr lang="pl-PL" i="1" dirty="0"/>
            </a:br>
            <a:r>
              <a:rPr lang="pl-PL" i="1" dirty="0"/>
              <a:t>z </a:t>
            </a:r>
            <a:r>
              <a:rPr lang="pl-PL" i="1" dirty="0" err="1"/>
              <a:t>fukcjonalnościami</a:t>
            </a:r>
            <a:endParaRPr lang="pl-PL" i="1" dirty="0"/>
          </a:p>
        </p:txBody>
      </p:sp>
      <p:pic>
        <p:nvPicPr>
          <p:cNvPr id="6" name="Symbol zastępczy zawartości 5" descr="Obraz zawierający stół&#10;&#10;Opis wygenerowany automatycznie">
            <a:extLst>
              <a:ext uri="{FF2B5EF4-FFF2-40B4-BE49-F238E27FC236}">
                <a16:creationId xmlns:a16="http://schemas.microsoft.com/office/drawing/2014/main" id="{6EC94FF1-022B-4C26-A2C0-AF489F37D6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5250" y="1008993"/>
            <a:ext cx="5563936" cy="5361894"/>
          </a:xfrm>
        </p:spPr>
      </p:pic>
    </p:spTree>
    <p:extLst>
      <p:ext uri="{BB962C8B-B14F-4D97-AF65-F5344CB8AC3E}">
        <p14:creationId xmlns:p14="http://schemas.microsoft.com/office/powerpoint/2010/main" val="3714671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83DC5100-8562-4C15-A90A-F148A514A8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612" y="457323"/>
            <a:ext cx="6371734" cy="3541712"/>
          </a:xfrm>
        </p:spPr>
      </p:pic>
      <p:pic>
        <p:nvPicPr>
          <p:cNvPr id="8" name="Symbol zastępczy zawartości 7" descr="Obraz zawierający tekst, paragon, zrzut ekranu&#10;&#10;Opis wygenerowany automatycznie">
            <a:extLst>
              <a:ext uri="{FF2B5EF4-FFF2-40B4-BE49-F238E27FC236}">
                <a16:creationId xmlns:a16="http://schemas.microsoft.com/office/drawing/2014/main" id="{CA76FA1A-807A-4731-8FA1-0E750E01B8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3690" y="457323"/>
            <a:ext cx="4810585" cy="4918841"/>
          </a:xfrm>
        </p:spPr>
      </p:pic>
    </p:spTree>
    <p:extLst>
      <p:ext uri="{BB962C8B-B14F-4D97-AF65-F5344CB8AC3E}">
        <p14:creationId xmlns:p14="http://schemas.microsoft.com/office/powerpoint/2010/main" val="415510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F77685-4782-4DCB-ACCC-02AF850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3821112" cy="588845"/>
          </a:xfrm>
        </p:spPr>
        <p:txBody>
          <a:bodyPr>
            <a:normAutofit fontScale="90000"/>
          </a:bodyPr>
          <a:lstStyle/>
          <a:p>
            <a:r>
              <a:rPr lang="pl-PL" dirty="0"/>
              <a:t>Skróty klawiaturowe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C0186E9-61B7-416C-917D-CC3C1915DF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5026" y="229649"/>
            <a:ext cx="5410200" cy="6428326"/>
          </a:xfrm>
        </p:spPr>
      </p:pic>
    </p:spTree>
    <p:extLst>
      <p:ext uri="{BB962C8B-B14F-4D97-AF65-F5344CB8AC3E}">
        <p14:creationId xmlns:p14="http://schemas.microsoft.com/office/powerpoint/2010/main" val="365991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86BD05E-2719-440E-9CB0-C040C01EC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78" y="271016"/>
            <a:ext cx="8988261" cy="577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25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7611AC-0A5D-4A73-A757-D5060DD8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81657"/>
          </a:xfrm>
        </p:spPr>
        <p:txBody>
          <a:bodyPr/>
          <a:lstStyle/>
          <a:p>
            <a:pPr algn="ctr"/>
            <a:r>
              <a:rPr lang="pl-PL" dirty="0"/>
              <a:t>Recenzja dokumentu</a:t>
            </a:r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319FF2EA-B68D-4CCE-A4D4-C7EBC8798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2666" y="2038350"/>
            <a:ext cx="9896284" cy="4201132"/>
          </a:xfrm>
        </p:spPr>
      </p:pic>
    </p:spTree>
    <p:extLst>
      <p:ext uri="{BB962C8B-B14F-4D97-AF65-F5344CB8AC3E}">
        <p14:creationId xmlns:p14="http://schemas.microsoft.com/office/powerpoint/2010/main" val="1530517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66DEF9-2607-42C5-AD2A-7B4029F9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7" y="503108"/>
            <a:ext cx="9905998" cy="668744"/>
          </a:xfrm>
        </p:spPr>
        <p:txBody>
          <a:bodyPr/>
          <a:lstStyle/>
          <a:p>
            <a:pPr algn="ctr"/>
            <a:r>
              <a:rPr lang="pl-PL" dirty="0"/>
              <a:t>Recenzja</a:t>
            </a:r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019FA9E0-D171-4AA2-95C9-00C563B484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1825386"/>
            <a:ext cx="9999662" cy="3569178"/>
          </a:xfrm>
        </p:spPr>
      </p:pic>
    </p:spTree>
    <p:extLst>
      <p:ext uri="{BB962C8B-B14F-4D97-AF65-F5344CB8AC3E}">
        <p14:creationId xmlns:p14="http://schemas.microsoft.com/office/powerpoint/2010/main" val="1615447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87E372-038E-4FE5-9D50-5B43DF25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59866"/>
          </a:xfrm>
        </p:spPr>
        <p:txBody>
          <a:bodyPr/>
          <a:lstStyle/>
          <a:p>
            <a:pPr algn="ctr"/>
            <a:r>
              <a:rPr lang="pl-PL" dirty="0"/>
              <a:t>Recenzja </a:t>
            </a:r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70E52F9B-434F-4510-A8CA-902EF3E998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7161" y="1302231"/>
            <a:ext cx="9081856" cy="3736145"/>
          </a:xfrm>
        </p:spPr>
      </p:pic>
    </p:spTree>
    <p:extLst>
      <p:ext uri="{BB962C8B-B14F-4D97-AF65-F5344CB8AC3E}">
        <p14:creationId xmlns:p14="http://schemas.microsoft.com/office/powerpoint/2010/main" val="439773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6F238-C080-4A44-915D-1ECD0153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06600"/>
          </a:xfrm>
        </p:spPr>
        <p:txBody>
          <a:bodyPr>
            <a:normAutofit fontScale="90000"/>
          </a:bodyPr>
          <a:lstStyle/>
          <a:p>
            <a:r>
              <a:rPr lang="pl-PL" dirty="0"/>
              <a:t>Porównanie dwóch dokumentów po zmianach</a:t>
            </a:r>
          </a:p>
        </p:txBody>
      </p: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35DA078C-5E87-4A0F-840F-DE1520A824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1546343"/>
            <a:ext cx="9906000" cy="4208227"/>
          </a:xfrm>
        </p:spPr>
      </p:pic>
    </p:spTree>
    <p:extLst>
      <p:ext uri="{BB962C8B-B14F-4D97-AF65-F5344CB8AC3E}">
        <p14:creationId xmlns:p14="http://schemas.microsoft.com/office/powerpoint/2010/main" val="53705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685BEA-3ECF-440E-AFE8-570D2104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Excel </a:t>
            </a:r>
          </a:p>
        </p:txBody>
      </p:sp>
      <p:pic>
        <p:nvPicPr>
          <p:cNvPr id="5" name="Symbol zastępczy zawartości 4" descr="Obraz zawierający tekst, osoba&#10;&#10;Opis wygenerowany automatycznie">
            <a:extLst>
              <a:ext uri="{FF2B5EF4-FFF2-40B4-BE49-F238E27FC236}">
                <a16:creationId xmlns:a16="http://schemas.microsoft.com/office/drawing/2014/main" id="{13AA10EE-35E9-4711-AF0C-D1D958850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58537" y="2249488"/>
            <a:ext cx="5301964" cy="3541712"/>
          </a:xfrm>
        </p:spPr>
      </p:pic>
    </p:spTree>
    <p:extLst>
      <p:ext uri="{BB962C8B-B14F-4D97-AF65-F5344CB8AC3E}">
        <p14:creationId xmlns:p14="http://schemas.microsoft.com/office/powerpoint/2010/main" val="195904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199510-FE39-4826-8F57-E4BB18A87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867507"/>
          </a:xfrm>
        </p:spPr>
        <p:txBody>
          <a:bodyPr/>
          <a:lstStyle/>
          <a:p>
            <a:r>
              <a:rPr lang="pl-PL" dirty="0"/>
              <a:t>Zdalny pulpit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3C9255-C4D9-424F-98C1-8A89AD57C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Wirtualne laboratoria komputerowe</a:t>
            </a:r>
          </a:p>
          <a:p>
            <a:r>
              <a:rPr lang="pl-PL" dirty="0"/>
              <a:t>E-usługa „Wirtualne laboratoria” działa w oparciu o technologię Infrastruktury wirtualnych stacji komputerowych – ang. </a:t>
            </a:r>
            <a:r>
              <a:rPr lang="pl-PL" b="1" dirty="0"/>
              <a:t>Virtual Desktop </a:t>
            </a:r>
            <a:r>
              <a:rPr lang="pl-PL" b="1" dirty="0" err="1"/>
              <a:t>Infrastructure</a:t>
            </a:r>
            <a:r>
              <a:rPr lang="pl-PL" b="1" dirty="0"/>
              <a:t> (w skrócie VDI)</a:t>
            </a:r>
            <a:r>
              <a:rPr lang="pl-PL" dirty="0"/>
              <a:t>. Istotą tej technologii jest zastąpienie tradycyjnej stacji komputerowej przez jej obraz dostępny na serwerze. VDI dostarcza szeroko rozumianych usług przetwarzania danych w sposób dużo bardziej elastyczny, pewny, wydajny i ekonomiczny niż można to uczynić za pośrednictwem tradycyjnych stacji komputerowych. Użytkownik może skorzystać z wirtualnego komputera nie tylko w siedzibie firmy, ale z dowolnego miejsca na świecie za pośrednictwem sieci Internet. Połączenie z wirtualnym desktopem można zrealizować za pomocą dowolnego urządzenia dostępowego jak komputer stacjonarny, notebook, tablet czy smartfon, pracującego pod dowolnym systemem operacyjnym z zainstalowanym klientem VDI lub wyposażonym w przeglądarkę internetową.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2A1429-B0D2-4CC3-B4FF-38EE5ABE1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800" dirty="0"/>
              <a:t>https://vdi.wz.uw.edu.pl/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5133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5206E7-6221-4612-B251-A19ECA28D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Inteligentny Excel</a:t>
            </a:r>
          </a:p>
        </p:txBody>
      </p:sp>
      <p:pic>
        <p:nvPicPr>
          <p:cNvPr id="6" name="Symbol zastępczy zawartości 5" descr="Obraz zawierający stół&#10;&#10;Opis wygenerowany automatycznie">
            <a:extLst>
              <a:ext uri="{FF2B5EF4-FFF2-40B4-BE49-F238E27FC236}">
                <a16:creationId xmlns:a16="http://schemas.microsoft.com/office/drawing/2014/main" id="{E634B767-22E5-4618-82ED-FE91782E85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4513" y="1866900"/>
            <a:ext cx="5686788" cy="3637414"/>
          </a:xfrm>
        </p:spPr>
      </p:pic>
      <p:pic>
        <p:nvPicPr>
          <p:cNvPr id="8" name="Symbol zastępczy zawartości 7" descr="Obraz zawierający stół&#10;&#10;Opis wygenerowany automatycznie">
            <a:extLst>
              <a:ext uri="{FF2B5EF4-FFF2-40B4-BE49-F238E27FC236}">
                <a16:creationId xmlns:a16="http://schemas.microsoft.com/office/drawing/2014/main" id="{123E28D6-02C1-4A9A-BDBC-0DDB6CC08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6684" y="1514475"/>
            <a:ext cx="4208516" cy="4725007"/>
          </a:xfrm>
        </p:spPr>
      </p:pic>
    </p:spTree>
    <p:extLst>
      <p:ext uri="{BB962C8B-B14F-4D97-AF65-F5344CB8AC3E}">
        <p14:creationId xmlns:p14="http://schemas.microsoft.com/office/powerpoint/2010/main" val="514751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2FD376-BF7C-40BA-BFDB-0FE49E22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81657"/>
          </a:xfrm>
        </p:spPr>
        <p:txBody>
          <a:bodyPr/>
          <a:lstStyle/>
          <a:p>
            <a:r>
              <a:rPr lang="pl-PL" dirty="0"/>
              <a:t>Autouzupełnianie</a:t>
            </a:r>
          </a:p>
        </p:txBody>
      </p:sp>
      <p:pic>
        <p:nvPicPr>
          <p:cNvPr id="6" name="Symbol zastępczy zawartości 5" descr="Obraz zawierający stół&#10;&#10;Opis wygenerowany automatycznie">
            <a:extLst>
              <a:ext uri="{FF2B5EF4-FFF2-40B4-BE49-F238E27FC236}">
                <a16:creationId xmlns:a16="http://schemas.microsoft.com/office/drawing/2014/main" id="{9E8C00AC-9C6C-43A1-A568-4676C68756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127" y="2219325"/>
            <a:ext cx="5838674" cy="3093286"/>
          </a:xfrm>
        </p:spPr>
      </p:pic>
      <p:pic>
        <p:nvPicPr>
          <p:cNvPr id="8" name="Symbol zastępczy zawartości 7" descr="Obraz zawierający stół&#10;&#10;Opis wygenerowany automatycznie">
            <a:extLst>
              <a:ext uri="{FF2B5EF4-FFF2-40B4-BE49-F238E27FC236}">
                <a16:creationId xmlns:a16="http://schemas.microsoft.com/office/drawing/2014/main" id="{3D3DD681-5F2B-499A-A6B4-18D1CA8F11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19325"/>
            <a:ext cx="5769571" cy="3037795"/>
          </a:xfrm>
        </p:spPr>
      </p:pic>
    </p:spTree>
    <p:extLst>
      <p:ext uri="{BB962C8B-B14F-4D97-AF65-F5344CB8AC3E}">
        <p14:creationId xmlns:p14="http://schemas.microsoft.com/office/powerpoint/2010/main" val="2188731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73828-2C02-44CB-B3AA-F970EF92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29257"/>
          </a:xfrm>
        </p:spPr>
        <p:txBody>
          <a:bodyPr/>
          <a:lstStyle/>
          <a:p>
            <a:r>
              <a:rPr lang="pl-PL" dirty="0"/>
              <a:t>Adresacja: pole nazwy, pasek formuły</a:t>
            </a:r>
          </a:p>
        </p:txBody>
      </p:sp>
      <p:pic>
        <p:nvPicPr>
          <p:cNvPr id="12" name="Symbol zastępczy zawartości 11" descr="Obraz zawierający stół&#10;&#10;Opis wygenerowany automatycznie">
            <a:extLst>
              <a:ext uri="{FF2B5EF4-FFF2-40B4-BE49-F238E27FC236}">
                <a16:creationId xmlns:a16="http://schemas.microsoft.com/office/drawing/2014/main" id="{F430E702-23DC-4D75-B3AB-911B83B0E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6832" y="1343026"/>
            <a:ext cx="4369190" cy="4448174"/>
          </a:xfrm>
        </p:spPr>
      </p:pic>
      <p:pic>
        <p:nvPicPr>
          <p:cNvPr id="10" name="Symbol zastępczy zawartości 9" descr="Obraz zawierający stół&#10;&#10;Opis wygenerowany automatycznie">
            <a:extLst>
              <a:ext uri="{FF2B5EF4-FFF2-40B4-BE49-F238E27FC236}">
                <a16:creationId xmlns:a16="http://schemas.microsoft.com/office/drawing/2014/main" id="{066F719C-F965-4501-BD1B-DEF15BC49A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7301" y="1438275"/>
            <a:ext cx="4054408" cy="4352925"/>
          </a:xfrm>
        </p:spPr>
      </p:pic>
    </p:spTree>
    <p:extLst>
      <p:ext uri="{BB962C8B-B14F-4D97-AF65-F5344CB8AC3E}">
        <p14:creationId xmlns:p14="http://schemas.microsoft.com/office/powerpoint/2010/main" val="2432437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67867A-242F-48FE-94C8-4F61BC70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6225"/>
            <a:ext cx="9905998" cy="790575"/>
          </a:xfrm>
        </p:spPr>
        <p:txBody>
          <a:bodyPr>
            <a:normAutofit/>
          </a:bodyPr>
          <a:lstStyle/>
          <a:p>
            <a:r>
              <a:rPr lang="pl-PL" dirty="0" err="1"/>
              <a:t>ProcesY</a:t>
            </a:r>
            <a:r>
              <a:rPr lang="pl-PL" dirty="0"/>
              <a:t>: edycja, gotowy</a:t>
            </a:r>
          </a:p>
        </p:txBody>
      </p:sp>
      <p:pic>
        <p:nvPicPr>
          <p:cNvPr id="14" name="Symbol zastępczy zawartości 13" descr="Obraz zawierający stół&#10;&#10;Opis wygenerowany automatycznie">
            <a:extLst>
              <a:ext uri="{FF2B5EF4-FFF2-40B4-BE49-F238E27FC236}">
                <a16:creationId xmlns:a16="http://schemas.microsoft.com/office/drawing/2014/main" id="{F13F19D9-C584-4610-8932-0E04649ED6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657350"/>
            <a:ext cx="4743450" cy="4563566"/>
          </a:xfrm>
        </p:spPr>
      </p:pic>
      <p:pic>
        <p:nvPicPr>
          <p:cNvPr id="16" name="Symbol zastępczy zawartości 15" descr="Obraz zawierający stół&#10;&#10;Opis wygenerowany automatycznie">
            <a:extLst>
              <a:ext uri="{FF2B5EF4-FFF2-40B4-BE49-F238E27FC236}">
                <a16:creationId xmlns:a16="http://schemas.microsoft.com/office/drawing/2014/main" id="{56458194-7D97-4CF0-B795-7983B781B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8151" y="1771650"/>
            <a:ext cx="4387073" cy="4449266"/>
          </a:xfrm>
        </p:spPr>
      </p:pic>
    </p:spTree>
    <p:extLst>
      <p:ext uri="{BB962C8B-B14F-4D97-AF65-F5344CB8AC3E}">
        <p14:creationId xmlns:p14="http://schemas.microsoft.com/office/powerpoint/2010/main" val="828417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24D9C0-F43C-4376-92B8-45A39A93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8600"/>
            <a:ext cx="9905998" cy="638175"/>
          </a:xfrm>
        </p:spPr>
        <p:txBody>
          <a:bodyPr/>
          <a:lstStyle/>
          <a:p>
            <a:pPr algn="ctr"/>
            <a:r>
              <a:rPr lang="pl-PL" dirty="0"/>
              <a:t>Excel </a:t>
            </a:r>
          </a:p>
        </p:txBody>
      </p:sp>
      <p:pic>
        <p:nvPicPr>
          <p:cNvPr id="6" name="Symbol zastępczy zawartości 5" descr="Obraz zawierający stół&#10;&#10;Opis wygenerowany automatycznie">
            <a:extLst>
              <a:ext uri="{FF2B5EF4-FFF2-40B4-BE49-F238E27FC236}">
                <a16:creationId xmlns:a16="http://schemas.microsoft.com/office/drawing/2014/main" id="{347FC35E-2D52-4AE9-822A-9FBA84A057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95550" y="921421"/>
            <a:ext cx="7848600" cy="5399493"/>
          </a:xfrm>
        </p:spPr>
      </p:pic>
    </p:spTree>
    <p:extLst>
      <p:ext uri="{BB962C8B-B14F-4D97-AF65-F5344CB8AC3E}">
        <p14:creationId xmlns:p14="http://schemas.microsoft.com/office/powerpoint/2010/main" val="2535912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E3CE7D-0188-4E3B-8D0E-006959DE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0050"/>
            <a:ext cx="9905998" cy="4857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Saldo</a:t>
            </a:r>
          </a:p>
        </p:txBody>
      </p:sp>
      <p:pic>
        <p:nvPicPr>
          <p:cNvPr id="6" name="Symbol zastępczy zawartości 5" descr="Obraz zawierający stół&#10;&#10;Opis wygenerowany automatycznie">
            <a:extLst>
              <a:ext uri="{FF2B5EF4-FFF2-40B4-BE49-F238E27FC236}">
                <a16:creationId xmlns:a16="http://schemas.microsoft.com/office/drawing/2014/main" id="{CDEFBEB8-C26E-4EE9-A2D5-374A8C1930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33775" y="887629"/>
            <a:ext cx="6019800" cy="5570322"/>
          </a:xfrm>
        </p:spPr>
      </p:pic>
    </p:spTree>
    <p:extLst>
      <p:ext uri="{BB962C8B-B14F-4D97-AF65-F5344CB8AC3E}">
        <p14:creationId xmlns:p14="http://schemas.microsoft.com/office/powerpoint/2010/main" val="4217290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C4DC0D-C7A0-4B4D-B0C6-EF4952D7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78916"/>
            <a:ext cx="9905998" cy="58310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Wartości procentowe</a:t>
            </a:r>
          </a:p>
        </p:txBody>
      </p:sp>
      <p:pic>
        <p:nvPicPr>
          <p:cNvPr id="8" name="Symbol zastępczy zawartości 7" descr="Obraz zawierający stół&#10;&#10;Opis wygenerowany automatycznie">
            <a:extLst>
              <a:ext uri="{FF2B5EF4-FFF2-40B4-BE49-F238E27FC236}">
                <a16:creationId xmlns:a16="http://schemas.microsoft.com/office/drawing/2014/main" id="{F8072F31-838B-488E-A278-0F6CCA5F27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2725" y="991801"/>
            <a:ext cx="7248525" cy="5487284"/>
          </a:xfrm>
        </p:spPr>
      </p:pic>
    </p:spTree>
    <p:extLst>
      <p:ext uri="{BB962C8B-B14F-4D97-AF65-F5344CB8AC3E}">
        <p14:creationId xmlns:p14="http://schemas.microsoft.com/office/powerpoint/2010/main" val="997885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81299F-8687-45C3-8585-BE3DFE09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80436"/>
          </a:xfrm>
        </p:spPr>
        <p:txBody>
          <a:bodyPr/>
          <a:lstStyle/>
          <a:p>
            <a:r>
              <a:rPr lang="pl-PL" dirty="0"/>
              <a:t>Sortowanie, filtrowanie</a:t>
            </a:r>
          </a:p>
        </p:txBody>
      </p:sp>
      <p:pic>
        <p:nvPicPr>
          <p:cNvPr id="6" name="Symbol zastępczy zawartości 5" descr="Obraz zawierający stół&#10;&#10;Opis wygenerowany automatycznie">
            <a:extLst>
              <a:ext uri="{FF2B5EF4-FFF2-40B4-BE49-F238E27FC236}">
                <a16:creationId xmlns:a16="http://schemas.microsoft.com/office/drawing/2014/main" id="{BCA20923-6545-456F-B570-2CAEF0FB40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453" y="1398954"/>
            <a:ext cx="5547297" cy="3482642"/>
          </a:xfrm>
        </p:spPr>
      </p:pic>
      <p:pic>
        <p:nvPicPr>
          <p:cNvPr id="8" name="Obraz 7" descr="Obraz zawierający stół&#10;&#10;Opis wygenerowany automatycznie">
            <a:extLst>
              <a:ext uri="{FF2B5EF4-FFF2-40B4-BE49-F238E27FC236}">
                <a16:creationId xmlns:a16="http://schemas.microsoft.com/office/drawing/2014/main" id="{A7716E52-43A3-43CE-8976-59EBF3A99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2" y="1398953"/>
            <a:ext cx="5781673" cy="34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1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9572A-BADC-4D36-AAD8-CFCE0DDF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10097"/>
          </a:xfrm>
        </p:spPr>
        <p:txBody>
          <a:bodyPr/>
          <a:lstStyle/>
          <a:p>
            <a:pPr algn="ctr"/>
            <a:r>
              <a:rPr lang="pl-PL" dirty="0"/>
              <a:t>Formatowanie tabel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F856F3-319C-4BF8-BD4A-7BD41D8596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MALARZ FORMATÓW</a:t>
            </a:r>
          </a:p>
          <a:p>
            <a:endParaRPr lang="pl-PL" dirty="0"/>
          </a:p>
        </p:txBody>
      </p:sp>
      <p:pic>
        <p:nvPicPr>
          <p:cNvPr id="6" name="Symbol zastępczy zawartości 5" descr="Obraz zawierający stół&#10;&#10;Opis wygenerowany automatycznie">
            <a:extLst>
              <a:ext uri="{FF2B5EF4-FFF2-40B4-BE49-F238E27FC236}">
                <a16:creationId xmlns:a16="http://schemas.microsoft.com/office/drawing/2014/main" id="{0B837AAB-66D1-4885-9271-D57C37DC98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677" y="2773258"/>
            <a:ext cx="6158701" cy="3150804"/>
          </a:xfrm>
        </p:spPr>
      </p:pic>
    </p:spTree>
    <p:extLst>
      <p:ext uri="{BB962C8B-B14F-4D97-AF65-F5344CB8AC3E}">
        <p14:creationId xmlns:p14="http://schemas.microsoft.com/office/powerpoint/2010/main" val="1214401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763B7-7B4C-4A69-B78A-A320AEF2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0050"/>
            <a:ext cx="9905998" cy="78105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Formatowanie tabeli i Tworzenie wykresów: wykresy słupkowe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1A3BB3A-8A67-4FBF-B352-9D9F50AC5A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9176" y="1263667"/>
            <a:ext cx="10547786" cy="4908533"/>
          </a:xfrm>
        </p:spPr>
      </p:pic>
    </p:spTree>
    <p:extLst>
      <p:ext uri="{BB962C8B-B14F-4D97-AF65-F5344CB8AC3E}">
        <p14:creationId xmlns:p14="http://schemas.microsoft.com/office/powerpoint/2010/main" val="49945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E91A9-22FA-4711-8990-3BB17303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56990"/>
          </a:xfrm>
        </p:spPr>
        <p:txBody>
          <a:bodyPr/>
          <a:lstStyle/>
          <a:p>
            <a:pPr algn="ctr"/>
            <a:r>
              <a:rPr lang="pl-PL" dirty="0"/>
              <a:t>Dostępność VDI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523C68-922C-42C7-BE09-EDC86FDE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69292"/>
            <a:ext cx="9905999" cy="43219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Kto może korzystać?</a:t>
            </a:r>
          </a:p>
          <a:p>
            <a:pPr marL="0" indent="0">
              <a:buNone/>
            </a:pPr>
            <a:r>
              <a:rPr lang="pl-PL" dirty="0"/>
              <a:t>W chwili obecnej usługa jest dostępna dla pracowników i studentów Wydziału Zarządzania UW. W niedalekiej przyszłości przewidujemy udostępnienie usługi dla pracowników i studentów Uniwersytetu Warszawskiego.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Jak można korzystać?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Dostęp z komputera (komputer stacjonarny/notebook) przez przeglądarkę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Dostęp z komputera za pomocą klienta </a:t>
            </a:r>
            <a:r>
              <a:rPr lang="pl-PL" dirty="0" err="1"/>
              <a:t>VMware</a:t>
            </a:r>
            <a:r>
              <a:rPr lang="pl-PL" dirty="0"/>
              <a:t> Horizon (dedykowany program)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Dostęp z urządzenia mobilnego za pomocą klienta </a:t>
            </a:r>
            <a:r>
              <a:rPr lang="pl-PL" dirty="0" err="1"/>
              <a:t>VMware</a:t>
            </a:r>
            <a:r>
              <a:rPr lang="pl-PL" dirty="0"/>
              <a:t> Horizon (dedykowana aplikacja)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5443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A707EE-9C56-4DAF-AC70-E065BB39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0707"/>
          </a:xfrm>
        </p:spPr>
        <p:txBody>
          <a:bodyPr/>
          <a:lstStyle/>
          <a:p>
            <a:r>
              <a:rPr lang="pl-PL" dirty="0"/>
              <a:t>Tworzenie wykresów: wykresy liniowe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157F761-193C-49D7-BE82-C1CA50D5BE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2" y="1477332"/>
            <a:ext cx="10263959" cy="4371018"/>
          </a:xfrm>
        </p:spPr>
      </p:pic>
    </p:spTree>
    <p:extLst>
      <p:ext uri="{BB962C8B-B14F-4D97-AF65-F5344CB8AC3E}">
        <p14:creationId xmlns:p14="http://schemas.microsoft.com/office/powerpoint/2010/main" val="2587073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692B1D-64B3-4727-8294-440F048A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08497"/>
          </a:xfrm>
        </p:spPr>
        <p:txBody>
          <a:bodyPr/>
          <a:lstStyle/>
          <a:p>
            <a:pPr algn="ctr"/>
            <a:r>
              <a:rPr lang="pl-PL" dirty="0"/>
              <a:t>wykresy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68BE99A-B0DC-40F2-B90E-E012C87B25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6110" y="1227015"/>
            <a:ext cx="9982980" cy="4564062"/>
          </a:xfrm>
        </p:spPr>
      </p:pic>
    </p:spTree>
    <p:extLst>
      <p:ext uri="{BB962C8B-B14F-4D97-AF65-F5344CB8AC3E}">
        <p14:creationId xmlns:p14="http://schemas.microsoft.com/office/powerpoint/2010/main" val="1470987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D8765-9FE1-469F-B28B-91B5B95B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E46939-D24B-4401-9AAE-3CFBBBE49C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69FC9D-0A1C-4D43-BD29-C12CBA611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70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913801-34F2-4FAD-A418-44AEC226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47574"/>
          </a:xfrm>
        </p:spPr>
        <p:txBody>
          <a:bodyPr>
            <a:normAutofit fontScale="90000"/>
          </a:bodyPr>
          <a:lstStyle/>
          <a:p>
            <a:r>
              <a:rPr lang="pl-PL" dirty="0"/>
              <a:t>Dostępy: przeglądarka, klient </a:t>
            </a:r>
            <a:r>
              <a:rPr lang="pl-PL" dirty="0" err="1"/>
              <a:t>vMware</a:t>
            </a:r>
            <a:r>
              <a:rPr lang="pl-PL" dirty="0"/>
              <a:t> Horizon, urządzenie mobilne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655CA1-1CE3-4621-98F8-88A078A3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https://euslugi.wz.uw.edu.pl/vdi/browser/</a:t>
            </a:r>
            <a:r>
              <a:rPr lang="pl-PL" dirty="0"/>
              <a:t> </a:t>
            </a:r>
          </a:p>
          <a:p>
            <a:r>
              <a:rPr lang="pl-P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https://euslugi.wz.uw.edu.pl/vdi/horizon/</a:t>
            </a:r>
            <a:endParaRPr lang="pl-PL" dirty="0"/>
          </a:p>
          <a:p>
            <a:r>
              <a:rPr lang="pl-P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https://euslugi.wz.uw.edu.pl/vdi/mobile/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137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C9066A-0642-4564-A065-1FA817FD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6400"/>
            <a:ext cx="9905998" cy="756356"/>
          </a:xfrm>
        </p:spPr>
        <p:txBody>
          <a:bodyPr/>
          <a:lstStyle/>
          <a:p>
            <a:pPr algn="ctr"/>
            <a:r>
              <a:rPr lang="pl-PL" dirty="0"/>
              <a:t>Word i </a:t>
            </a:r>
            <a:r>
              <a:rPr lang="pl-PL" dirty="0" err="1"/>
              <a:t>excel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502602-6E0D-4898-B306-C880767B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11111"/>
            <a:ext cx="9905999" cy="43800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300" dirty="0"/>
              <a:t>Ćwiczenia obejmują zagadnienia związane z zastosowaniami informatyki ekonomicznej i obejmują pracę z oprogramowaniem wspierającym prace biurowe, takie jak </a:t>
            </a:r>
            <a:r>
              <a:rPr lang="pl-PL" sz="3300" b="1" dirty="0"/>
              <a:t>przygotowanie pracy dyplomowej i magisterskiej</a:t>
            </a:r>
            <a:r>
              <a:rPr lang="pl-PL" sz="3300" dirty="0"/>
              <a:t>, </a:t>
            </a:r>
            <a:r>
              <a:rPr lang="pl-PL" sz="3300" b="1" dirty="0"/>
              <a:t>formatowanie dokumentów, tworzenie dedykowanego stylu dokumentów, spisy treści, spisy tabel i rysunków, współdzielenie dokumentów, korespondencja seryjna</a:t>
            </a:r>
            <a:r>
              <a:rPr lang="pl-PL" sz="3300" dirty="0"/>
              <a:t>, etc.  (Word) oraz </a:t>
            </a:r>
            <a:r>
              <a:rPr lang="pl-PL" sz="3300" b="1" dirty="0"/>
              <a:t>praca na arkuszach kalkulacyjnych, praca z danymi, formatowanie, odwołania, adresacja, tworzenie formuł, tworzenie wykresów, sortowanie i filtrowanie zaawansowane</a:t>
            </a:r>
            <a:r>
              <a:rPr lang="pl-PL" sz="3300" dirty="0"/>
              <a:t> (Excel).</a:t>
            </a:r>
          </a:p>
          <a:p>
            <a:pPr marL="0" indent="0">
              <a:buNone/>
            </a:pPr>
            <a:endParaRPr lang="pl-PL" sz="33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905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latin typeface="Rockwell" panose="02060603020205020403" pitchFamily="18" charset="0"/>
              </a:rPr>
              <a:t>zaliczenie</a:t>
            </a:r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Dwa kolokwia w semestrze, zaliczenie na platformie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eNauka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Podział: 15 godzin Word i 15 godzin Excel.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7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77DCBE-053D-472D-8B25-C5D570BC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643" y="316089"/>
            <a:ext cx="9263767" cy="643468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/>
              <a:t>Edytor tekstu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EE7FE1-1EDF-4988-A61B-C439B3A43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20800"/>
            <a:ext cx="10294232" cy="48542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Podczas ćwiczeń omawiane jest wykorzystanie edytora tekstu oraz arkusza kalkulacyjnego w poniższym zakresie:</a:t>
            </a:r>
          </a:p>
          <a:p>
            <a:r>
              <a:rPr lang="pl-PL" dirty="0"/>
              <a:t>formatowanie czcionki i akapitu</a:t>
            </a:r>
          </a:p>
          <a:p>
            <a:pPr marL="0" indent="0">
              <a:buNone/>
            </a:pPr>
            <a:r>
              <a:rPr lang="pl-PL" dirty="0"/>
              <a:t>• listy punktowane i listy numerowane</a:t>
            </a:r>
          </a:p>
          <a:p>
            <a:pPr marL="0" indent="0">
              <a:buNone/>
            </a:pPr>
            <a:r>
              <a:rPr lang="pl-PL" dirty="0"/>
              <a:t>• pole tekstowe</a:t>
            </a:r>
          </a:p>
          <a:p>
            <a:pPr marL="0" indent="0">
              <a:buNone/>
            </a:pPr>
            <a:r>
              <a:rPr lang="pl-PL" dirty="0"/>
              <a:t>• wykorzystanie sekcji w dokumencie</a:t>
            </a:r>
          </a:p>
          <a:p>
            <a:pPr marL="0" indent="0">
              <a:buNone/>
            </a:pPr>
            <a:r>
              <a:rPr lang="pl-PL" dirty="0"/>
              <a:t>• formatowanie nagłówka i stopki</a:t>
            </a:r>
          </a:p>
          <a:p>
            <a:pPr marL="0" indent="0">
              <a:buNone/>
            </a:pPr>
            <a:r>
              <a:rPr lang="pl-PL" dirty="0"/>
              <a:t>• obiekty w edytorze tekstu na przykładzie </a:t>
            </a:r>
            <a:r>
              <a:rPr lang="pl-PL" dirty="0" err="1"/>
              <a:t>WordArt</a:t>
            </a:r>
            <a:r>
              <a:rPr lang="pl-PL" dirty="0"/>
              <a:t> oraz schematu organizacyjnego</a:t>
            </a:r>
          </a:p>
          <a:p>
            <a:pPr marL="0" indent="0">
              <a:buNone/>
            </a:pPr>
            <a:r>
              <a:rPr lang="pl-PL" dirty="0"/>
              <a:t>• tworzenie źródeł danych i wykorzystanie ich w korespondencji seryjnej</a:t>
            </a:r>
          </a:p>
          <a:p>
            <a:pPr marL="0" indent="0">
              <a:buNone/>
            </a:pPr>
            <a:r>
              <a:rPr lang="pl-PL" dirty="0"/>
              <a:t>• tworzenie spisu treści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985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2F8DF9-16C4-4DFE-9760-71A2237C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40268"/>
            <a:ext cx="9905998" cy="97084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Arkusz kalkulacyjny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ABCB6D-EE88-44D2-B3EF-32F15479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95022"/>
            <a:ext cx="10542588" cy="5204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• konwencja adresowania w arkuszu kalkulacyjnym</a:t>
            </a:r>
          </a:p>
          <a:p>
            <a:pPr marL="0" indent="0">
              <a:buNone/>
            </a:pPr>
            <a:r>
              <a:rPr lang="pl-PL" dirty="0"/>
              <a:t>• formatowanie komórek oraz czcionki</a:t>
            </a:r>
          </a:p>
          <a:p>
            <a:pPr marL="0" indent="0">
              <a:buNone/>
            </a:pPr>
            <a:r>
              <a:rPr lang="pl-PL" dirty="0"/>
              <a:t>• odwołania względne, bezwzględne i mieszane</a:t>
            </a:r>
          </a:p>
          <a:p>
            <a:pPr marL="0" indent="0">
              <a:buNone/>
            </a:pPr>
            <a:r>
              <a:rPr lang="pl-PL" dirty="0"/>
              <a:t>• wykorzystanie paska formuł</a:t>
            </a:r>
          </a:p>
          <a:p>
            <a:pPr marL="0" indent="0">
              <a:buNone/>
            </a:pPr>
            <a:r>
              <a:rPr lang="pl-PL" dirty="0"/>
              <a:t>• tworzenie symulacji finansowych</a:t>
            </a:r>
          </a:p>
          <a:p>
            <a:pPr marL="0" indent="0">
              <a:buNone/>
            </a:pPr>
            <a:r>
              <a:rPr lang="pl-PL" dirty="0"/>
              <a:t>• praca z danymi z wielu arkuszy kalkulacyjnych</a:t>
            </a:r>
          </a:p>
          <a:p>
            <a:pPr marL="0" indent="0">
              <a:buNone/>
            </a:pPr>
            <a:r>
              <a:rPr lang="pl-PL" dirty="0"/>
              <a:t>• tworzenie wykresów z jedną oraz wieloma seriami danych</a:t>
            </a:r>
          </a:p>
          <a:p>
            <a:pPr marL="0" indent="0">
              <a:buNone/>
            </a:pPr>
            <a:r>
              <a:rPr lang="pl-PL" dirty="0"/>
              <a:t>• sortowanie danych proste oraz wielopoziomowe</a:t>
            </a:r>
          </a:p>
          <a:p>
            <a:pPr marL="0" indent="0">
              <a:buNone/>
            </a:pPr>
            <a:r>
              <a:rPr lang="pl-PL" dirty="0"/>
              <a:t>• filtrowanie danych z wykorzystaniem </a:t>
            </a:r>
            <a:r>
              <a:rPr lang="pl-PL" dirty="0" err="1"/>
              <a:t>autofiltra</a:t>
            </a:r>
            <a:r>
              <a:rPr lang="pl-PL" dirty="0"/>
              <a:t> oraz filtrowania zaawansowanego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9518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866CFD-F94E-4AE5-ACEA-86FEC0F48A1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717</TotalTime>
  <Words>1036</Words>
  <Application>Microsoft Office PowerPoint</Application>
  <PresentationFormat>Widescreen</PresentationFormat>
  <Paragraphs>107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Rockwell</vt:lpstr>
      <vt:lpstr>Tahoma</vt:lpstr>
      <vt:lpstr>Tw Cen MT</vt:lpstr>
      <vt:lpstr>Wingdings</vt:lpstr>
      <vt:lpstr>Obwód</vt:lpstr>
      <vt:lpstr>Word i Excel UW 2022</vt:lpstr>
      <vt:lpstr> Laboratorium komputerowe </vt:lpstr>
      <vt:lpstr>Zdalny pulpit </vt:lpstr>
      <vt:lpstr>Dostępność VDI</vt:lpstr>
      <vt:lpstr>Dostępy: przeglądarka, klient vMware Horizon, urządzenie mobilne</vt:lpstr>
      <vt:lpstr>Word i excel</vt:lpstr>
      <vt:lpstr>zaliczenie</vt:lpstr>
      <vt:lpstr> Edytor tekstu </vt:lpstr>
      <vt:lpstr>Arkusz kalkulacyjny </vt:lpstr>
      <vt:lpstr>Forma zajęć: zajęcia stacjonarne</vt:lpstr>
      <vt:lpstr>Zaliczenia </vt:lpstr>
      <vt:lpstr>Ocena Końcowa</vt:lpstr>
      <vt:lpstr>Literatura</vt:lpstr>
      <vt:lpstr>Zadania </vt:lpstr>
      <vt:lpstr>Zadania domowe</vt:lpstr>
      <vt:lpstr>Word </vt:lpstr>
      <vt:lpstr>Przykładowe Ćwiczenia:</vt:lpstr>
      <vt:lpstr>Zadanie z instrukcją</vt:lpstr>
      <vt:lpstr>PowerPoint Presentation</vt:lpstr>
      <vt:lpstr>PowerPoint Presentation</vt:lpstr>
      <vt:lpstr>Gotowy dokument z fukcjonalnościami</vt:lpstr>
      <vt:lpstr>PowerPoint Presentation</vt:lpstr>
      <vt:lpstr>Skróty klawiaturowe</vt:lpstr>
      <vt:lpstr>PowerPoint Presentation</vt:lpstr>
      <vt:lpstr>Recenzja dokumentu</vt:lpstr>
      <vt:lpstr>Recenzja</vt:lpstr>
      <vt:lpstr>Recenzja </vt:lpstr>
      <vt:lpstr>Porównanie dwóch dokumentów po zmianach</vt:lpstr>
      <vt:lpstr>Excel </vt:lpstr>
      <vt:lpstr>Inteligentny Excel</vt:lpstr>
      <vt:lpstr>Autouzupełnianie</vt:lpstr>
      <vt:lpstr>Adresacja: pole nazwy, pasek formuły</vt:lpstr>
      <vt:lpstr>ProcesY: edycja, gotowy</vt:lpstr>
      <vt:lpstr>Excel </vt:lpstr>
      <vt:lpstr>Saldo</vt:lpstr>
      <vt:lpstr>Wartości procentowe</vt:lpstr>
      <vt:lpstr>Sortowanie, filtrowanie</vt:lpstr>
      <vt:lpstr>Formatowanie tabel</vt:lpstr>
      <vt:lpstr>Formatowanie tabeli i Tworzenie wykresów: wykresy słupkowe </vt:lpstr>
      <vt:lpstr>Tworzenie wykresów: wykresy liniowe</vt:lpstr>
      <vt:lpstr>wykresy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i Excel UW 2021</dc:title>
  <dc:creator>Alicja Fandrejewska</dc:creator>
  <cp:lastModifiedBy>Alicja Fandrejewska</cp:lastModifiedBy>
  <cp:revision>21</cp:revision>
  <cp:lastPrinted>2021-10-05T19:53:14Z</cp:lastPrinted>
  <dcterms:created xsi:type="dcterms:W3CDTF">2021-10-04T16:09:11Z</dcterms:created>
  <dcterms:modified xsi:type="dcterms:W3CDTF">2022-10-02T16:39:22Z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